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6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89" r:id="rId43"/>
    <p:sldId id="297" r:id="rId44"/>
    <p:sldId id="298" r:id="rId45"/>
    <p:sldId id="299" r:id="rId46"/>
    <p:sldId id="300" r:id="rId47"/>
    <p:sldId id="301" r:id="rId48"/>
    <p:sldId id="302" r:id="rId49"/>
    <p:sldId id="341" r:id="rId50"/>
    <p:sldId id="343" r:id="rId51"/>
    <p:sldId id="339" r:id="rId52"/>
    <p:sldId id="306" r:id="rId53"/>
    <p:sldId id="307" r:id="rId54"/>
    <p:sldId id="313" r:id="rId55"/>
    <p:sldId id="342" r:id="rId56"/>
    <p:sldId id="314" r:id="rId57"/>
    <p:sldId id="315" r:id="rId58"/>
    <p:sldId id="316" r:id="rId59"/>
    <p:sldId id="308" r:id="rId60"/>
    <p:sldId id="309" r:id="rId61"/>
    <p:sldId id="310" r:id="rId62"/>
    <p:sldId id="337" r:id="rId63"/>
    <p:sldId id="312" r:id="rId64"/>
    <p:sldId id="338" r:id="rId65"/>
    <p:sldId id="319" r:id="rId66"/>
    <p:sldId id="318" r:id="rId67"/>
    <p:sldId id="348" r:id="rId68"/>
    <p:sldId id="34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45" r:id="rId83"/>
    <p:sldId id="346" r:id="rId84"/>
    <p:sldId id="333" r:id="rId85"/>
    <p:sldId id="334" r:id="rId86"/>
    <p:sldId id="347" r:id="rId87"/>
    <p:sldId id="344" r:id="rId88"/>
    <p:sldId id="335" r:id="rId89"/>
  </p:sldIdLst>
  <p:sldSz cx="9144000" cy="5715000" type="screen16x10"/>
  <p:notesSz cx="6858000" cy="9144000"/>
  <p:embeddedFontLst>
    <p:embeddedFont>
      <p:font typeface="Arimo" panose="020B0604020202020204" pitchFamily="34" charset="0"/>
      <p:regular r:id="rId91"/>
      <p:bold r:id="rId92"/>
      <p:italic r:id="rId93"/>
      <p:boldItalic r:id="rId94"/>
    </p:embeddedFont>
    <p:embeddedFont>
      <p:font typeface="Verdana" panose="020B0604030504040204" pitchFamily="34" charset="0"/>
      <p:regular r:id="rId95"/>
      <p:bold r:id="rId96"/>
      <p:italic r:id="rId97"/>
      <p:boldItalic r:id="rId9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/>
    <p:restoredTop sz="94830"/>
  </p:normalViewPr>
  <p:slideViewPr>
    <p:cSldViewPr snapToGrid="0">
      <p:cViewPr varScale="1">
        <p:scale>
          <a:sx n="140" d="100"/>
          <a:sy n="140" d="100"/>
        </p:scale>
        <p:origin x="116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font" Target="fonts/font8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9dd4f11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9dd4f11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1222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158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31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83458490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24008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Architecture.html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85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2: Desenhando Triângulos e X3D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valores os pixels terão após renderização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2707" y="1333374"/>
            <a:ext cx="4780324" cy="4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1414600" y="1821900"/>
            <a:ext cx="5084526" cy="34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Pintando os pixels sobre as arestas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282800" y="838975"/>
            <a:ext cx="8809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Uma opção:</a:t>
            </a:r>
            <a:r>
              <a:rPr lang="pt-BR"/>
              <a:t> calcular a fração da área de pixel coberta pelo triângulo e, em seguida, colorir o pixel de acordo com essa fração.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731500" y="1691925"/>
            <a:ext cx="31425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Intuição: se o triângulo cobre 10% do pixel, então o pixel deve ser 10% vermelho?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26042" y="2126666"/>
            <a:ext cx="2903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 ,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84172" y="3773592"/>
            <a:ext cx="149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 = triângulo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inside-outside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 ou ainda 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coverage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test.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 colorir em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colore no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cobrindo o centro do pixel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137" y="904179"/>
            <a:ext cx="4883765" cy="447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585410" y="1880152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identificando o triângulo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4249" y="1015368"/>
            <a:ext cx="4605702" cy="427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6810867" cy="1015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+ 0.5);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098221" y="3588086"/>
            <a:ext cx="6810867" cy="4001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475025" y="2971403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Identifique o triângulo pela função inside()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se dentro do triângulo?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disso. Como definimos um triângulo?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Neste curso, será fundamental lidar com vetores. Vamos, então, fazer uma abordagem vetorial para este problema. </a:t>
            </a:r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511050" y="206102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707100"/>
            <a:ext cx="7300726" cy="2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25" y="990876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360075"/>
            <a:ext cx="4871600" cy="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se lembram disso?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/>
              <a:t>produto escalar </a:t>
            </a:r>
            <a:r>
              <a:rPr lang="pt-BR"/>
              <a:t>(ou interno) entre dois vetores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                  e                        é: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também falar que o produto escalar é: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958900"/>
            <a:ext cx="212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204" y="1958900"/>
            <a:ext cx="1968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0960" y="2562599"/>
            <a:ext cx="5020597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1155CC"/>
                </a:solidFill>
              </a:rPr>
              <a:t>n = Perp(v)</a:t>
            </a:r>
            <a:r>
              <a:rPr lang="pt-BR" sz="2800" b="1" baseline="-25000">
                <a:solidFill>
                  <a:srgbClr val="1155CC"/>
                </a:solidFill>
              </a:rPr>
              <a:t> </a:t>
            </a:r>
            <a:r>
              <a:rPr lang="pt-BR" sz="2800" b="1">
                <a:solidFill>
                  <a:srgbClr val="1155CC"/>
                </a:solidFill>
              </a:rPr>
              <a:t>= (y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y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, – (x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x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) ) </a:t>
            </a:r>
            <a:endParaRPr sz="2800" b="1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v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Telas / Diplays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27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17889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 o produto vetorial entre dois vetores e identificar a magnitude.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5F7F2-601E-0902-2DAD-4DB5913C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23" y="2527581"/>
            <a:ext cx="2031686" cy="1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2F40-2E01-7C55-570B-9356E4737E5A}"/>
              </a:ext>
            </a:extLst>
          </p:cNvPr>
          <p:cNvSpPr txBox="1"/>
          <p:nvPr/>
        </p:nvSpPr>
        <p:spPr>
          <a:xfrm>
            <a:off x="1353393" y="2196754"/>
            <a:ext cx="1831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Produto vetorial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7B7148-0008-F544-995A-FB442828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04" y="1594401"/>
            <a:ext cx="2751671" cy="28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29;p48">
            <a:extLst>
              <a:ext uri="{FF2B5EF4-FFF2-40B4-BE49-F238E27FC236}">
                <a16:creationId xmlns:a16="http://schemas.microsoft.com/office/drawing/2014/main" id="{93ED3EE0-D353-25B1-F032-6BB46C269E5C}"/>
              </a:ext>
            </a:extLst>
          </p:cNvPr>
          <p:cNvSpPr/>
          <p:nvPr/>
        </p:nvSpPr>
        <p:spPr>
          <a:xfrm>
            <a:off x="1983954" y="4951094"/>
            <a:ext cx="5514126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9194B-4951-5DD7-7153-F3F4850F515D}"/>
              </a:ext>
            </a:extLst>
          </p:cNvPr>
          <p:cNvSpPr/>
          <p:nvPr/>
        </p:nvSpPr>
        <p:spPr>
          <a:xfrm>
            <a:off x="1983954" y="4935283"/>
            <a:ext cx="5514126" cy="478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482786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060640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Essa equação também pode ser organizada como uma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482786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519098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2691289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145915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endParaRPr lang="pt-BR" sz="2300" i="1" dirty="0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endParaRPr dirty="0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145915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145915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216766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4586098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109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ponto amostrado s = (sx, sy) está dentro do triângulo se estiver dentro de todas as três arestas.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inside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=</a:t>
            </a:r>
            <a:br>
              <a:rPr lang="pt-BR" i="1"/>
            </a:br>
            <a:r>
              <a:rPr lang="pt-BR" i="1"/>
              <a:t> L</a:t>
            </a:r>
            <a:r>
              <a:rPr lang="pt-BR" i="1" baseline="-25000"/>
              <a:t>0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1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2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0;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/>
              <a:t>Nota: na prática não são feitos tantos testes assim, existem várias otimizações</a:t>
            </a:r>
            <a:endParaRPr sz="160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Obs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o eixo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 invertido, assim verifique se as equações L(</a:t>
            </a:r>
            <a:r>
              <a:rPr lang="pt-BR" sz="1200" dirty="0" err="1">
                <a:solidFill>
                  <a:schemeClr val="dk1"/>
                </a:solidFill>
              </a:rPr>
              <a:t>x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) são positivas.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 dirty="0">
                <a:solidFill>
                  <a:schemeClr val="dk1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P</a:t>
            </a:r>
            <a:r>
              <a:rPr lang="pt-BR" sz="1200" baseline="-25000" dirty="0">
                <a:solidFill>
                  <a:schemeClr val="dk1"/>
                </a:solidFill>
              </a:rPr>
              <a:t>1</a:t>
            </a:r>
            <a:r>
              <a:rPr lang="pt-BR" sz="1200" dirty="0">
                <a:solidFill>
                  <a:schemeClr val="dk1"/>
                </a:solidFill>
              </a:rPr>
              <a:t> e P</a:t>
            </a:r>
            <a:r>
              <a:rPr lang="pt-BR" sz="1200" baseline="-25000" dirty="0">
                <a:solidFill>
                  <a:schemeClr val="dk1"/>
                </a:solidFill>
              </a:rPr>
              <a:t>2</a:t>
            </a:r>
            <a:r>
              <a:rPr lang="pt-BR" sz="1200" dirty="0">
                <a:solidFill>
                  <a:schemeClr val="dk1"/>
                </a:solidFill>
              </a:rPr>
              <a:t> estão exatamente no centro do pixel.</a:t>
            </a:r>
            <a:endParaRPr dirty="0"/>
          </a:p>
        </p:txBody>
      </p:sp>
      <p:sp>
        <p:nvSpPr>
          <p:cNvPr id="2" name="Google Shape;725;p63">
            <a:extLst>
              <a:ext uri="{FF2B5EF4-FFF2-40B4-BE49-F238E27FC236}">
                <a16:creationId xmlns:a16="http://schemas.microsoft.com/office/drawing/2014/main" id="{C1B23F9A-EC22-4936-B5FE-C0E29732D246}"/>
              </a:ext>
            </a:extLst>
          </p:cNvPr>
          <p:cNvSpPr txBox="1"/>
          <p:nvPr/>
        </p:nvSpPr>
        <p:spPr>
          <a:xfrm>
            <a:off x="400662" y="1544452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Triângulo: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Pixels:  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726;p63">
            <a:extLst>
              <a:ext uri="{FF2B5EF4-FFF2-40B4-BE49-F238E27FC236}">
                <a16:creationId xmlns:a16="http://schemas.microsoft.com/office/drawing/2014/main" id="{51AB3614-97D6-F9A5-05C2-61BCADB9731C}"/>
              </a:ext>
            </a:extLst>
          </p:cNvPr>
          <p:cNvSpPr/>
          <p:nvPr/>
        </p:nvSpPr>
        <p:spPr>
          <a:xfrm>
            <a:off x="400650" y="2487450"/>
            <a:ext cx="8653500" cy="23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rgbClr val="000000"/>
                </a:solidFill>
              </a:rPr>
              <a:t>L(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, 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) = 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 – 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 +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/>
          </a:p>
          <a:p>
            <a:pPr lvl="0"/>
            <a:r>
              <a:rPr lang="en-US" sz="2100" b="1" dirty="0"/>
              <a:t>L(x, y) = (x – x0)(y1 – y0) – (y – y0)(x1 – x0)</a:t>
            </a:r>
          </a:p>
          <a:p>
            <a:pPr lvl="0"/>
            <a:endParaRPr lang="en-US" sz="1100" b="1" dirty="0"/>
          </a:p>
          <a:p>
            <a:pPr lvl="0"/>
            <a:endParaRPr lang="en-US" sz="2100" b="1" dirty="0"/>
          </a:p>
          <a:p>
            <a:r>
              <a:rPr lang="pt-BR" sz="2100" b="1" dirty="0"/>
              <a:t>Se definirmos A = (</a:t>
            </a:r>
            <a:r>
              <a:rPr lang="pt-BR" sz="2100" b="1" dirty="0" err="1"/>
              <a:t>P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 e  </a:t>
            </a:r>
            <a:r>
              <a:rPr lang="pt-BR" sz="2100" b="1" dirty="0" err="1"/>
              <a:t>B</a:t>
            </a:r>
            <a:r>
              <a:rPr lang="pt-BR" sz="2100" b="1" dirty="0"/>
              <a:t> = (P</a:t>
            </a:r>
            <a:r>
              <a:rPr lang="pt-BR" sz="2100" b="1" baseline="-25000" dirty="0"/>
              <a:t>1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</a:t>
            </a:r>
          </a:p>
          <a:p>
            <a:pPr lvl="0"/>
            <a:endParaRPr lang="en-US" sz="2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2D201-5AE2-C0D2-74ED-4A8670674A4C}"/>
              </a:ext>
            </a:extLst>
          </p:cNvPr>
          <p:cNvGrpSpPr/>
          <p:nvPr/>
        </p:nvGrpSpPr>
        <p:grpSpPr>
          <a:xfrm>
            <a:off x="6072170" y="4016154"/>
            <a:ext cx="1510588" cy="901700"/>
            <a:chOff x="6072170" y="4016154"/>
            <a:chExt cx="1510588" cy="901700"/>
          </a:xfrm>
        </p:grpSpPr>
        <p:sp>
          <p:nvSpPr>
            <p:cNvPr id="4" name="Google Shape;529;p48">
              <a:extLst>
                <a:ext uri="{FF2B5EF4-FFF2-40B4-BE49-F238E27FC236}">
                  <a16:creationId xmlns:a16="http://schemas.microsoft.com/office/drawing/2014/main" id="{EC128CE5-CDB1-8A59-7F69-536EB92C766A}"/>
                </a:ext>
              </a:extLst>
            </p:cNvPr>
            <p:cNvSpPr/>
            <p:nvPr/>
          </p:nvSpPr>
          <p:spPr>
            <a:xfrm>
              <a:off x="6140667" y="4016154"/>
              <a:ext cx="1442091" cy="9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300" i="1" dirty="0" err="1">
                  <a:solidFill>
                    <a:schemeClr val="dk1"/>
                  </a:solidFill>
                </a:rPr>
                <a:t>A.x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A.y</a:t>
              </a:r>
              <a:endParaRPr lang="pt-BR" sz="2300" i="1" dirty="0">
                <a:solidFill>
                  <a:schemeClr val="dk1"/>
                </a:solidFill>
              </a:endParaRPr>
            </a:p>
            <a:p>
              <a:r>
                <a:rPr lang="pt-BR" sz="2300" i="1" dirty="0" err="1">
                  <a:solidFill>
                    <a:schemeClr val="dk1"/>
                  </a:solidFill>
                </a:rPr>
                <a:t>B.x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B.y</a:t>
              </a:r>
              <a:endParaRPr dirty="0"/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CFC162DB-B963-83E6-3369-62BB60A6AB75}"/>
                </a:ext>
              </a:extLst>
            </p:cNvPr>
            <p:cNvSpPr/>
            <p:nvPr/>
          </p:nvSpPr>
          <p:spPr>
            <a:xfrm>
              <a:off x="6072170" y="4016154"/>
              <a:ext cx="136993" cy="901700"/>
            </a:xfrm>
            <a:prstGeom prst="lef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3DBD6777-AFD8-F731-A017-83D8043B1F6F}"/>
                </a:ext>
              </a:extLst>
            </p:cNvPr>
            <p:cNvSpPr/>
            <p:nvPr/>
          </p:nvSpPr>
          <p:spPr>
            <a:xfrm>
              <a:off x="7399877" y="4016154"/>
              <a:ext cx="45719" cy="852473"/>
            </a:xfrm>
            <a:prstGeom prst="righ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6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(5, 7)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–4*5 – 9*7 + 107 ≥ 0 &amp;&amp; –5*5 + 5*7 + 20 ≥ 0 &amp;&amp; 9*5 + 4*7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–20 – 63 + 107 ≥ 0 &amp;&amp; –25 + 35 + 20 ≥ 0 &amp;&amp; 45 + 28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24 ≥ 0 &amp;&amp; 30 ≥ 0 &amp;&amp; 11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True  (dentro)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(9, 5)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–4*9 – 9*5 + 107 ≥ 0 &amp;&amp; –5*9 + 5*5 + 20 ≥ 0 &amp;&amp; 9*9 + 4*5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–36 – 45 + 107 ≥ 0 &amp;&amp; –45 + 25 + 20 ≥ 0 &amp;&amp; 81 + 20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26 ≥ 0 &amp;&amp;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>
                <a:solidFill>
                  <a:schemeClr val="dk1"/>
                </a:solidFill>
              </a:rPr>
              <a:t> &amp;&amp; 39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True  (dentro, intersectando uma das arestas)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Framebuffer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518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ficarão invertidos. Então, usando esse sistema de coordenadas com o eixo </a:t>
            </a:r>
            <a:r>
              <a:rPr lang="pt-BR" sz="1600" dirty="0" err="1"/>
              <a:t>y</a:t>
            </a:r>
            <a:r>
              <a:rPr lang="pt-BR" sz="1600" dirty="0"/>
              <a:t> apontando para baixo, podemos afirmar que um ponto pertence ao interior do triângulo quando os valores numéricos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64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229974"/>
            <a:ext cx="4422300" cy="215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Shape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TriangleSet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 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Coordinate</a:t>
            </a:r>
            <a:r>
              <a:rPr lang="pt-BR" sz="1250" b="1">
                <a:solidFill>
                  <a:srgbClr val="D8DEE9"/>
                </a:solidFill>
              </a:rPr>
              <a:t> </a:t>
            </a:r>
            <a:r>
              <a:rPr lang="pt-BR" sz="1250" b="1">
                <a:solidFill>
                  <a:srgbClr val="C695C6"/>
                </a:solidFill>
              </a:rPr>
              <a:t>point</a:t>
            </a:r>
            <a:r>
              <a:rPr lang="pt-BR" sz="1250" b="1">
                <a:solidFill>
                  <a:srgbClr val="A6ACB9"/>
                </a:solidFill>
              </a:rPr>
              <a:t>=</a:t>
            </a:r>
            <a:r>
              <a:rPr lang="pt-BR" sz="1250" b="1">
                <a:solidFill>
                  <a:srgbClr val="5FB4B4"/>
                </a:solidFill>
              </a:rPr>
              <a:t>'</a:t>
            </a:r>
            <a:r>
              <a:rPr lang="pt-BR" sz="1250" b="1">
                <a:solidFill>
                  <a:srgbClr val="99C794"/>
                </a:solidFill>
              </a:rPr>
              <a:t>-5 1 3 -3 2 1 -5 4 0</a:t>
            </a:r>
            <a:r>
              <a:rPr lang="pt-BR" sz="1250" b="1">
                <a:solidFill>
                  <a:srgbClr val="5FB4B4"/>
                </a:solidFill>
              </a:rPr>
              <a:t>'/&gt;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&lt;/</a:t>
            </a:r>
            <a:r>
              <a:rPr lang="pt-BR" sz="1250" b="1">
                <a:solidFill>
                  <a:srgbClr val="EC5F66"/>
                </a:solidFill>
              </a:rPr>
              <a:t>TriangleSet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Appearance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 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Material</a:t>
            </a:r>
            <a:r>
              <a:rPr lang="pt-BR" sz="1250" b="1">
                <a:solidFill>
                  <a:srgbClr val="D8DEE9"/>
                </a:solidFill>
              </a:rPr>
              <a:t> </a:t>
            </a:r>
            <a:r>
              <a:rPr lang="pt-BR" sz="1250" b="1">
                <a:solidFill>
                  <a:srgbClr val="C695C6"/>
                </a:solidFill>
              </a:rPr>
              <a:t>diffuseColor</a:t>
            </a:r>
            <a:r>
              <a:rPr lang="pt-BR" sz="1250" b="1">
                <a:solidFill>
                  <a:srgbClr val="A6ACB9"/>
                </a:solidFill>
              </a:rPr>
              <a:t>=</a:t>
            </a:r>
            <a:r>
              <a:rPr lang="pt-BR" sz="1250" b="1">
                <a:solidFill>
                  <a:srgbClr val="5FB4B4"/>
                </a:solidFill>
              </a:rPr>
              <a:t>'</a:t>
            </a:r>
            <a:r>
              <a:rPr lang="pt-BR" sz="1250" b="1">
                <a:solidFill>
                  <a:srgbClr val="99C794"/>
                </a:solidFill>
              </a:rPr>
              <a:t>1 0 0</a:t>
            </a:r>
            <a:r>
              <a:rPr lang="pt-BR" sz="1250" b="1">
                <a:solidFill>
                  <a:srgbClr val="5FB4B4"/>
                </a:solidFill>
              </a:rPr>
              <a:t>'/&gt;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&lt;/</a:t>
            </a:r>
            <a:r>
              <a:rPr lang="pt-BR" sz="1250" b="1">
                <a:solidFill>
                  <a:srgbClr val="EC5F66"/>
                </a:solidFill>
              </a:rPr>
              <a:t>Appearance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5FB4B4"/>
                </a:solidFill>
              </a:rPr>
              <a:t>&lt;/</a:t>
            </a:r>
            <a:r>
              <a:rPr lang="pt-BR" sz="1250" b="1">
                <a:solidFill>
                  <a:srgbClr val="EC5F66"/>
                </a:solidFill>
              </a:rPr>
              <a:t>Shape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Coordinate,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Material, atributo: 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217202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X3D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&lt;!DOCTYPE X3D PUBLIC "</a:t>
            </a:r>
            <a:r>
              <a:rPr lang="pt-BR" sz="1200" b="1">
                <a:latin typeface="Courier New"/>
                <a:ea typeface="Courier New"/>
                <a:cs typeface="Courier New"/>
                <a:sym typeface="Courier New"/>
              </a:rPr>
              <a:t>http://www.web3d.org/specifications/x3d-3.0.dtd</a:t>
            </a: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&lt;X3D profile="Immersive"&gt;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&lt;NavigationInfo type="ANY"/&gt;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	&lt;Material diffuseColor=”1 1 1”/&gt;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&lt;/Appearance&gt;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&lt;Sphere/&gt;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&lt;/Shape&gt;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&lt;/Transform&gt;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&lt;/X3D&gt;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https://www.web3d.org/documents/specifications/19775-1/V3.3/Part01/Architecture.html</a:t>
            </a:r>
            <a:endParaRPr sz="140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128975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179700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Por que triângulos: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Polígono mais simples possível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Outros polígonos podem ser subdivididos em triângulos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Podemos nos focar em otimizar um tipo de operação</a:t>
            </a:r>
            <a:endParaRPr/>
          </a:p>
          <a:p>
            <a:pPr marL="198900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Triângulos têm propriedades únicas: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São sempre planos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Tem um interior bem definido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Interpolar valores no seu interior é simples</a:t>
            </a:r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6778100" y="3106300"/>
            <a:ext cx="1854600" cy="1689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 err="1"/>
              <a:t>Appearance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 err="1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fillProperties</a:t>
            </a:r>
            <a:r>
              <a:rPr lang="en-US" sz="1800" dirty="0"/>
              <a:t>	NULL 	[</a:t>
            </a:r>
            <a:r>
              <a:rPr lang="en-US" sz="1800" dirty="0" err="1"/>
              <a:t>FillProperties</a:t>
            </a:r>
            <a:r>
              <a:rPr lang="en-US" sz="1800" dirty="0"/>
              <a:t>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lineProperties</a:t>
            </a:r>
            <a:r>
              <a:rPr lang="en-US" sz="1800" dirty="0"/>
              <a:t> 	NULL 	[</a:t>
            </a:r>
            <a:r>
              <a:rPr lang="en-US" sz="1800" dirty="0" err="1"/>
              <a:t>LineProperties</a:t>
            </a:r>
            <a:r>
              <a:rPr lang="en-US" sz="1800" dirty="0"/>
              <a:t>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SFNode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MFNode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textureTransform</a:t>
            </a:r>
            <a:r>
              <a:rPr lang="en-US" sz="1800" dirty="0"/>
              <a:t>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}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554873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8190671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22/2/2023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6E7F-2AC6-518D-D529-B9E61EE0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714B2-DD50-CE78-C9C3-B16895228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DA2A1-2E02-856C-7E8B-313129202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86</a:t>
            </a:fld>
            <a:endParaRPr lang="pt-BR"/>
          </a:p>
        </p:txBody>
      </p:sp>
      <p:pic>
        <p:nvPicPr>
          <p:cNvPr id="6" name="Picture 5" descr="Qr code&#10;&#10;Description automatically generated with low confidence">
            <a:extLst>
              <a:ext uri="{FF2B5EF4-FFF2-40B4-BE49-F238E27FC236}">
                <a16:creationId xmlns:a16="http://schemas.microsoft.com/office/drawing/2014/main" id="{D4F953ED-D9A3-DC60-6E01-48CD267A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39" y="3116294"/>
            <a:ext cx="1794959" cy="1196639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22B10B-20CC-CE52-4044-D64ACFC8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0" y="2684688"/>
            <a:ext cx="1857510" cy="123834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C7E9865-DF7A-0378-4169-AB64109E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53" y="4370144"/>
            <a:ext cx="1922981" cy="1281987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A00B6343-E08F-2AC8-6966-C74F9D98E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20" y="3934731"/>
            <a:ext cx="1794959" cy="1196639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B3BD00-EC4F-2CCD-57F9-9CC19B79B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22" y="724564"/>
            <a:ext cx="2714027" cy="1809351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B6587CF5-CEC4-1987-D4C1-1ACDE5624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131" y="407049"/>
            <a:ext cx="3093591" cy="2062394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93826D5-52BD-F247-FE59-49448787A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407" y="2372218"/>
            <a:ext cx="2620020" cy="1746680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A6174AF-4941-BE6C-7330-C4C7BAFBC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3647" y="3647118"/>
            <a:ext cx="3007520" cy="20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797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311A-D9D0-B586-AC67-E7388789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endParaRPr lang="pt-BR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CB303-B429-B63C-D7D7-9986B87A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4" y="1343037"/>
            <a:ext cx="2864191" cy="24985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FBB6D-8B8B-D083-5755-FD5031EEC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884" y="729257"/>
            <a:ext cx="8428232" cy="898375"/>
          </a:xfrm>
        </p:spPr>
        <p:txBody>
          <a:bodyPr/>
          <a:lstStyle/>
          <a:p>
            <a:r>
              <a:rPr lang="pt-BR" dirty="0"/>
              <a:t>Possível mostra Grid e Geometria (nessa fase do projeto).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0080E-A45A-069D-2FA6-090C693B1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87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CD4ED-AF4A-5412-268C-0A3E6C16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55" y="2104756"/>
            <a:ext cx="2864191" cy="249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418EE-2BC2-2684-2DA5-8106A34AA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925" y="3064314"/>
            <a:ext cx="2864191" cy="24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8642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88</a:t>
            </a:fld>
            <a:endParaRPr/>
          </a:p>
        </p:txBody>
      </p:sp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926" name="Google Shape;926;p84"/>
          <p:cNvSpPr txBox="1">
            <a:spLocks noGrp="1"/>
          </p:cNvSpPr>
          <p:nvPr>
            <p:ph type="body" idx="2"/>
          </p:nvPr>
        </p:nvSpPr>
        <p:spPr>
          <a:xfrm>
            <a:off x="1567650" y="4098175"/>
            <a:ext cx="6119700" cy="10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1431</TotalTime>
  <Words>4685</Words>
  <Application>Microsoft Macintosh PowerPoint</Application>
  <PresentationFormat>On-screen Show (16:10)</PresentationFormat>
  <Paragraphs>719</Paragraphs>
  <Slides>88</Slides>
  <Notes>84</Notes>
  <HiddenSlides>6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3" baseType="lpstr">
      <vt:lpstr>Arimo</vt:lpstr>
      <vt:lpstr>Verdana</vt:lpstr>
      <vt:lpstr>Courier New</vt:lpstr>
      <vt:lpstr>Arial</vt:lpstr>
      <vt:lpstr>Personalizar design</vt:lpstr>
      <vt:lpstr>PowerPoint Presentation</vt:lpstr>
      <vt:lpstr>Computação Gráfica</vt:lpstr>
      <vt:lpstr>Como as imagens são apresentadas</vt:lpstr>
      <vt:lpstr>Telas / Diplays</vt:lpstr>
      <vt:lpstr>Tecnologias para gerar pixels</vt:lpstr>
      <vt:lpstr>Framebuffer</vt:lpstr>
      <vt:lpstr>Desenhando um Triângulo no Framebuffer</vt:lpstr>
      <vt:lpstr>Triângulo – Primitiva Fundamental</vt:lpstr>
      <vt:lpstr>Triângulos (High e Low Poly Count)</vt:lpstr>
      <vt:lpstr>Primitivas Gráficas em OpenGL</vt:lpstr>
      <vt:lpstr>Low Poly e High Poly</vt:lpstr>
      <vt:lpstr>Quais valores os pixels terão após renderização</vt:lpstr>
      <vt:lpstr>O que significa cobrir um pixel por triângulos?</vt:lpstr>
      <vt:lpstr>Pintando os pixels sobre as arestas</vt:lpstr>
      <vt:lpstr>Desenhando os pixels dos triângulos</vt:lpstr>
      <vt:lpstr>Desenhando um triângulo por amostragem 2D</vt:lpstr>
      <vt:lpstr>Definindo uma função binária</vt:lpstr>
      <vt:lpstr>Amostrando a função binária</vt:lpstr>
      <vt:lpstr>Amostras cobrindo o centro do pixel</vt:lpstr>
      <vt:lpstr>Amostras identificando o triângulo</vt:lpstr>
      <vt:lpstr>Rasterização</vt:lpstr>
      <vt:lpstr>Detalhes: Localização da Amostra</vt:lpstr>
      <vt:lpstr>Avaliando se dentro do triângulo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Equação da Reta</vt:lpstr>
      <vt:lpstr>Vetores e a Equação da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na Equação da Reta</vt:lpstr>
      <vt:lpstr>Trabalhando na Equação da Reta</vt:lpstr>
      <vt:lpstr>Como já dissemos...</vt:lpstr>
      <vt:lpstr>Cosseno</vt:lpstr>
      <vt:lpstr>Trabalhando na Equação da Reta</vt:lpstr>
      <vt:lpstr>Trabalhando na Equação da Reta</vt:lpstr>
      <vt:lpstr>Trabalhando na Equação da Reta</vt:lpstr>
      <vt:lpstr>Testando o Ponto na Equação da Reta</vt:lpstr>
      <vt:lpstr>Testando o Ponto na Equação da Reta</vt:lpstr>
      <vt:lpstr>Testando o Ponto na Equação da Reta</vt:lpstr>
      <vt:lpstr>Alternativa para organizar o teste de borda</vt:lpstr>
      <vt:lpstr>Alternativa para organizar o teste de borda</vt:lpstr>
      <vt:lpstr>Se todos os 3 testes forem positivos</vt:lpstr>
      <vt:lpstr>Teste do ponto no triângulo</vt:lpstr>
      <vt:lpstr>Anotação</vt:lpstr>
      <vt:lpstr>Atividade</vt:lpstr>
      <vt:lpstr>Atividade</vt:lpstr>
      <vt:lpstr>Resolvendo</vt:lpstr>
      <vt:lpstr>PowerPoint Presentation</vt:lpstr>
      <vt:lpstr>PowerPoint Presentation</vt:lpstr>
      <vt:lpstr>Ordem dos Pontos</vt:lpstr>
      <vt:lpstr>Eixos das Imagens</vt:lpstr>
      <vt:lpstr>Cuidado</vt:lpstr>
      <vt:lpstr>Invertendo</vt:lpstr>
      <vt:lpstr>E o que fazer?</vt:lpstr>
      <vt:lpstr>Otimizações: Bounding Box de Triângulos 2D </vt:lpstr>
      <vt:lpstr>Traversal de Triângulos</vt:lpstr>
      <vt:lpstr>Referência recomendada</vt:lpstr>
      <vt:lpstr>Extensible Markup Language (XML) </vt:lpstr>
      <vt:lpstr>XML - Elementos e Atributos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Polyline2D</vt:lpstr>
      <vt:lpstr>TriangleSet2D</vt:lpstr>
      <vt:lpstr>Appearance</vt:lpstr>
      <vt:lpstr>Material</vt:lpstr>
      <vt:lpstr>Exemplos</vt:lpstr>
      <vt:lpstr>Projeto 1 : Primeira Parte</vt:lpstr>
      <vt:lpstr>Exemplos</vt:lpstr>
      <vt:lpstr>Renderizador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21</cp:revision>
  <dcterms:modified xsi:type="dcterms:W3CDTF">2023-03-16T01:14:20Z</dcterms:modified>
</cp:coreProperties>
</file>